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9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83" r:id="rId10"/>
    <p:sldId id="266" r:id="rId11"/>
    <p:sldId id="280" r:id="rId1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32" autoAdjust="0"/>
    <p:restoredTop sz="94660"/>
  </p:normalViewPr>
  <p:slideViewPr>
    <p:cSldViewPr>
      <p:cViewPr varScale="1">
        <p:scale>
          <a:sx n="109" d="100"/>
          <a:sy n="109" d="100"/>
        </p:scale>
        <p:origin x="147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EB5400-BD0F-4A31-9AE0-405D48753C79}" type="datetimeFigureOut">
              <a:rPr lang="de-DE" smtClean="0"/>
              <a:t>26.03.2020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58EF29-81B9-4BEE-89B7-0D7C3FD1229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75581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37C1E-F160-4FA2-90D4-44489701E67D}" type="datetime1">
              <a:rPr lang="de-DE" smtClean="0"/>
              <a:t>26.03.2020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56343-ED3F-41D9-9EB9-3417F7C6062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6249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2FDE0-E64C-4119-924B-57304577C1BB}" type="datetime1">
              <a:rPr lang="de-DE" smtClean="0"/>
              <a:t>26.03.2020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56343-ED3F-41D9-9EB9-3417F7C6062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7977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53DAE-3520-4F9E-A2D6-425D3943EF00}" type="datetime1">
              <a:rPr lang="de-DE" smtClean="0"/>
              <a:t>26.03.2020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56343-ED3F-41D9-9EB9-3417F7C6062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1717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50123-EAC2-4ED5-B8F6-6BC10FFCF7FC}" type="datetime1">
              <a:rPr lang="de-DE" smtClean="0"/>
              <a:t>26.03.2020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56343-ED3F-41D9-9EB9-3417F7C6062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9258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73838-6BD8-4FA4-B65A-BD5BFCFFDA58}" type="datetime1">
              <a:rPr lang="de-DE" smtClean="0"/>
              <a:t>26.03.2020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56343-ED3F-41D9-9EB9-3417F7C6062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6187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A9815-6F25-4CFC-BAC5-2DB3F7D87301}" type="datetime1">
              <a:rPr lang="de-DE" smtClean="0"/>
              <a:t>26.03.2020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56343-ED3F-41D9-9EB9-3417F7C6062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0358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BD08A-814B-4B65-BE7D-C99F32DF3ADA}" type="datetime1">
              <a:rPr lang="de-DE" smtClean="0"/>
              <a:t>26.03.2020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56343-ED3F-41D9-9EB9-3417F7C6062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2991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75FD0-2E36-4167-89C4-FD091A99B7B2}" type="datetime1">
              <a:rPr lang="de-DE" smtClean="0"/>
              <a:t>26.03.2020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56343-ED3F-41D9-9EB9-3417F7C6062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11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772F2-4792-4AFD-9D5F-0226683DA391}" type="datetime1">
              <a:rPr lang="de-DE" smtClean="0"/>
              <a:t>26.03.2020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56343-ED3F-41D9-9EB9-3417F7C6062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9561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807C7-1776-4D12-B055-3A06E0AB7D6D}" type="datetime1">
              <a:rPr lang="de-DE" smtClean="0"/>
              <a:t>26.03.2020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56343-ED3F-41D9-9EB9-3417F7C6062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6476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99BD0-CE2C-443C-90CE-AEDE3FEFD54B}" type="datetime1">
              <a:rPr lang="de-DE" smtClean="0"/>
              <a:t>26.03.2020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56343-ED3F-41D9-9EB9-3417F7C6062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0326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2D050"/>
            </a:gs>
            <a:gs pos="100000">
              <a:schemeClr val="bg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36CA3C-BB2D-498B-8773-DC7139914AF7}" type="datetime1">
              <a:rPr lang="de-DE" smtClean="0"/>
              <a:t>26.03.2020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56343-ED3F-41D9-9EB9-3417F7C6062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0603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1350545" y="404664"/>
            <a:ext cx="6476068" cy="2585323"/>
          </a:xfrm>
          <a:prstGeom prst="rect">
            <a:avLst/>
          </a:prstGeom>
          <a:solidFill>
            <a:schemeClr val="bg1">
              <a:alpha val="73000"/>
            </a:schemeClr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de-DE" sz="5400" b="1" cap="none" spc="0" dirty="0" smtClean="0">
                <a:ln/>
                <a:solidFill>
                  <a:schemeClr val="accent3"/>
                </a:solidFill>
                <a:effectLst/>
              </a:rPr>
              <a:t>Herzlich Willkommen </a:t>
            </a:r>
            <a:br>
              <a:rPr lang="de-DE" sz="5400" b="1" cap="none" spc="0" dirty="0" smtClean="0">
                <a:ln/>
                <a:solidFill>
                  <a:schemeClr val="accent3"/>
                </a:solidFill>
                <a:effectLst/>
              </a:rPr>
            </a:br>
            <a:r>
              <a:rPr lang="de-DE" sz="5400" b="1" cap="none" spc="0" dirty="0" smtClean="0">
                <a:ln/>
                <a:solidFill>
                  <a:schemeClr val="accent3"/>
                </a:solidFill>
                <a:effectLst/>
              </a:rPr>
              <a:t>zur </a:t>
            </a:r>
            <a:r>
              <a:rPr lang="de-DE" sz="5400" b="1" cap="none" spc="0" dirty="0" err="1" smtClean="0">
                <a:ln/>
                <a:solidFill>
                  <a:schemeClr val="accent3"/>
                </a:solidFill>
                <a:effectLst/>
              </a:rPr>
              <a:t>Firmvorbereitung</a:t>
            </a:r>
            <a:r>
              <a:rPr lang="de-DE" sz="5400" b="1" cap="none" spc="0" dirty="0" smtClean="0">
                <a:ln/>
                <a:solidFill>
                  <a:schemeClr val="accent3"/>
                </a:solidFill>
                <a:effectLst/>
              </a:rPr>
              <a:t/>
            </a:r>
            <a:br>
              <a:rPr lang="de-DE" sz="5400" b="1" cap="none" spc="0" dirty="0" smtClean="0">
                <a:ln/>
                <a:solidFill>
                  <a:schemeClr val="accent3"/>
                </a:solidFill>
                <a:effectLst/>
              </a:rPr>
            </a:br>
            <a:r>
              <a:rPr lang="de-DE" sz="5400" b="1" cap="none" spc="0" dirty="0" smtClean="0">
                <a:ln/>
                <a:solidFill>
                  <a:schemeClr val="accent3"/>
                </a:solidFill>
                <a:effectLst/>
              </a:rPr>
              <a:t> </a:t>
            </a:r>
            <a:endParaRPr lang="de-DE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683568" y="3573016"/>
            <a:ext cx="4337059" cy="1938992"/>
          </a:xfrm>
          <a:prstGeom prst="rect">
            <a:avLst/>
          </a:prstGeom>
          <a:solidFill>
            <a:schemeClr val="bg1">
              <a:alpha val="71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de-DE" sz="6000" b="1" cap="none" spc="0" dirty="0" smtClean="0">
                <a:ln/>
                <a:solidFill>
                  <a:schemeClr val="accent3"/>
                </a:solidFill>
                <a:effectLst/>
              </a:rPr>
              <a:t>Threema-</a:t>
            </a:r>
          </a:p>
          <a:p>
            <a:r>
              <a:rPr lang="de-DE" sz="6000" b="1" cap="none" spc="0" dirty="0" smtClean="0">
                <a:ln/>
                <a:solidFill>
                  <a:schemeClr val="accent3"/>
                </a:solidFill>
                <a:effectLst/>
              </a:rPr>
              <a:t>Es geht los!</a:t>
            </a:r>
            <a:endParaRPr lang="de-DE" sz="60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pic>
        <p:nvPicPr>
          <p:cNvPr id="5" name="Picture 2" descr="C:\Users\Goofy-Spin\Desktop\threemangel_big_transparen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4980" y="2811415"/>
            <a:ext cx="4109020" cy="4109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56343-ED3F-41D9-9EB9-3417F7C60625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6029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564904"/>
            <a:ext cx="6528725" cy="3672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feld 3"/>
          <p:cNvSpPr txBox="1"/>
          <p:nvPr/>
        </p:nvSpPr>
        <p:spPr>
          <a:xfrm>
            <a:off x="539552" y="1484784"/>
            <a:ext cx="76328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 smtClean="0"/>
              <a:t>Im App Store „threema </a:t>
            </a:r>
            <a:r>
              <a:rPr lang="de-DE" sz="3200" b="1" dirty="0" err="1" smtClean="0"/>
              <a:t>work</a:t>
            </a:r>
            <a:r>
              <a:rPr lang="de-DE" sz="3200" b="1" dirty="0" smtClean="0"/>
              <a:t>“ herunterladen und installieren</a:t>
            </a:r>
            <a:endParaRPr lang="de-DE" sz="3200" b="1" dirty="0"/>
          </a:p>
        </p:txBody>
      </p:sp>
      <p:sp>
        <p:nvSpPr>
          <p:cNvPr id="6" name="Rechteck 5"/>
          <p:cNvSpPr/>
          <p:nvPr/>
        </p:nvSpPr>
        <p:spPr>
          <a:xfrm>
            <a:off x="755576" y="188640"/>
            <a:ext cx="7200800" cy="1015663"/>
          </a:xfrm>
          <a:prstGeom prst="rect">
            <a:avLst/>
          </a:prstGeom>
          <a:solidFill>
            <a:schemeClr val="bg1">
              <a:alpha val="71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de-DE" sz="6000" b="1" cap="none" spc="0" dirty="0" smtClean="0">
                <a:ln/>
                <a:solidFill>
                  <a:schemeClr val="accent3"/>
                </a:solidFill>
                <a:effectLst/>
              </a:rPr>
              <a:t>Threema-Es geht los!</a:t>
            </a:r>
            <a:endParaRPr lang="de-DE" sz="60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56343-ED3F-41D9-9EB9-3417F7C60625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733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Ähnliches Fo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340768"/>
            <a:ext cx="2800350" cy="5210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llipse 3"/>
          <p:cNvSpPr/>
          <p:nvPr/>
        </p:nvSpPr>
        <p:spPr>
          <a:xfrm>
            <a:off x="3347864" y="1729093"/>
            <a:ext cx="792088" cy="576064"/>
          </a:xfrm>
          <a:prstGeom prst="ellipse">
            <a:avLst/>
          </a:prstGeom>
          <a:noFill/>
          <a:ln w="41275">
            <a:solidFill>
              <a:srgbClr val="FD13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/>
          <p:cNvSpPr/>
          <p:nvPr/>
        </p:nvSpPr>
        <p:spPr>
          <a:xfrm>
            <a:off x="755576" y="188640"/>
            <a:ext cx="7200800" cy="1015663"/>
          </a:xfrm>
          <a:prstGeom prst="rect">
            <a:avLst/>
          </a:prstGeom>
          <a:solidFill>
            <a:schemeClr val="bg1">
              <a:alpha val="71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de-DE" sz="6000" b="1" cap="none" spc="0" dirty="0" smtClean="0">
                <a:ln/>
                <a:solidFill>
                  <a:schemeClr val="accent3"/>
                </a:solidFill>
                <a:effectLst/>
              </a:rPr>
              <a:t>Threema-Es geht los!</a:t>
            </a:r>
            <a:endParaRPr lang="de-DE" sz="60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755576" y="1700808"/>
            <a:ext cx="237626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/>
              <a:t>Hier verbirgt sich der threema-ID Scanner!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56343-ED3F-41D9-9EB9-3417F7C60625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2833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b="1" dirty="0" smtClean="0"/>
              <a:t>Worum geht's?</a:t>
            </a:r>
          </a:p>
          <a:p>
            <a:pPr marL="0" indent="0">
              <a:buNone/>
            </a:pPr>
            <a:r>
              <a:rPr lang="de-DE" dirty="0" smtClean="0">
                <a:effectLst/>
              </a:rPr>
              <a:t>Die Erzdiözese Freiburg untersagt die Nutzung des </a:t>
            </a:r>
            <a:r>
              <a:rPr lang="de-DE" dirty="0" err="1" smtClean="0">
                <a:effectLst/>
              </a:rPr>
              <a:t>Messengers</a:t>
            </a:r>
            <a:r>
              <a:rPr lang="de-DE" dirty="0" smtClean="0">
                <a:effectLst/>
              </a:rPr>
              <a:t> „WhatsApp“. </a:t>
            </a:r>
            <a:endParaRPr lang="de-DE" dirty="0" smtClean="0">
              <a:effectLst/>
            </a:endParaRPr>
          </a:p>
          <a:p>
            <a:pPr marL="0" indent="0">
              <a:buNone/>
            </a:pPr>
            <a:r>
              <a:rPr lang="de-DE" dirty="0" smtClean="0">
                <a:effectLst/>
              </a:rPr>
              <a:t>Grund</a:t>
            </a:r>
            <a:r>
              <a:rPr lang="de-DE" dirty="0" smtClean="0">
                <a:effectLst/>
              </a:rPr>
              <a:t>: Die Sicherheit persönlicher Daten ist dort nicht gewährleistet. </a:t>
            </a:r>
            <a:endParaRPr lang="de-DE" dirty="0" smtClean="0">
              <a:effectLst/>
            </a:endParaRPr>
          </a:p>
          <a:p>
            <a:pPr marL="0" indent="0">
              <a:buNone/>
            </a:pPr>
            <a:r>
              <a:rPr lang="de-DE" dirty="0" smtClean="0">
                <a:effectLst/>
              </a:rPr>
              <a:t>Das </a:t>
            </a:r>
            <a:r>
              <a:rPr lang="de-DE" dirty="0" smtClean="0">
                <a:effectLst/>
              </a:rPr>
              <a:t>kirchliche Datenschutzgesetz (KDG) verbietet die Nutzung solcher Server. </a:t>
            </a:r>
          </a:p>
          <a:p>
            <a:pPr marL="0" indent="0">
              <a:buNone/>
            </a:pPr>
            <a:endParaRPr lang="de-DE" dirty="0" smtClean="0"/>
          </a:p>
          <a:p>
            <a:endParaRPr lang="de-DE" dirty="0"/>
          </a:p>
        </p:txBody>
      </p:sp>
      <p:sp>
        <p:nvSpPr>
          <p:cNvPr id="4" name="Rechteck 3"/>
          <p:cNvSpPr/>
          <p:nvPr/>
        </p:nvSpPr>
        <p:spPr>
          <a:xfrm>
            <a:off x="755576" y="188640"/>
            <a:ext cx="7200800" cy="1015663"/>
          </a:xfrm>
          <a:prstGeom prst="rect">
            <a:avLst/>
          </a:prstGeom>
          <a:solidFill>
            <a:schemeClr val="bg1">
              <a:alpha val="71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de-DE" sz="6000" b="1" cap="none" spc="0" dirty="0" smtClean="0">
                <a:ln/>
                <a:solidFill>
                  <a:schemeClr val="accent3"/>
                </a:solidFill>
                <a:effectLst/>
              </a:rPr>
              <a:t>Threema-Es geht los!</a:t>
            </a:r>
            <a:endParaRPr lang="de-DE" sz="60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56343-ED3F-41D9-9EB9-3417F7C60625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3598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>
                <a:effectLst/>
              </a:rPr>
              <a:t>Die Erzdiözese folgt damit anderen deutschen Diözesen sowie anderen Unternehmen und Einrichtungen, die „WhatsApp“ für den dienstlichen Gebrauch nicht erlauben. </a:t>
            </a:r>
          </a:p>
          <a:p>
            <a:endParaRPr lang="de-DE" dirty="0"/>
          </a:p>
        </p:txBody>
      </p:sp>
      <p:sp>
        <p:nvSpPr>
          <p:cNvPr id="5" name="Rechteck 4"/>
          <p:cNvSpPr/>
          <p:nvPr/>
        </p:nvSpPr>
        <p:spPr>
          <a:xfrm>
            <a:off x="755576" y="188640"/>
            <a:ext cx="7200800" cy="1015663"/>
          </a:xfrm>
          <a:prstGeom prst="rect">
            <a:avLst/>
          </a:prstGeom>
          <a:solidFill>
            <a:schemeClr val="bg1">
              <a:alpha val="71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de-DE" sz="6000" b="1" cap="none" spc="0" dirty="0" smtClean="0">
                <a:ln/>
                <a:solidFill>
                  <a:schemeClr val="accent3"/>
                </a:solidFill>
                <a:effectLst/>
              </a:rPr>
              <a:t>Threema-Es geht los!</a:t>
            </a:r>
            <a:endParaRPr lang="de-DE" sz="60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56343-ED3F-41D9-9EB9-3417F7C60625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7686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2"/>
          <p:cNvSpPr txBox="1">
            <a:spLocks/>
          </p:cNvSpPr>
          <p:nvPr/>
        </p:nvSpPr>
        <p:spPr>
          <a:xfrm>
            <a:off x="609600" y="1752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de-DE" b="1" dirty="0" smtClean="0"/>
              <a:t>Gut zu wissen:</a:t>
            </a:r>
          </a:p>
          <a:p>
            <a:r>
              <a:rPr lang="de-DE" dirty="0" err="1" smtClean="0"/>
              <a:t>Threema</a:t>
            </a:r>
            <a:r>
              <a:rPr lang="de-DE" dirty="0" smtClean="0"/>
              <a:t> lässt sich komplett anonym nutzen: Keine Telefonnummer, keine Mailadresse. </a:t>
            </a:r>
          </a:p>
          <a:p>
            <a:r>
              <a:rPr lang="de-DE" dirty="0" smtClean="0"/>
              <a:t>Die Kontaktdaten sind verschlüsselt auf Ihrem Smartphone, werden nicht im Kontakte-Ordner gespeichert und können von keiner anderen App ausgelesen werden</a:t>
            </a:r>
          </a:p>
          <a:p>
            <a:r>
              <a:rPr lang="de-DE" dirty="0" smtClean="0"/>
              <a:t>Alle Rechte, insbesondere Bildrechte Bleiben bei den Nutzern.</a:t>
            </a:r>
          </a:p>
          <a:p>
            <a:r>
              <a:rPr lang="de-DE" dirty="0" smtClean="0"/>
              <a:t>Keine Werbung</a:t>
            </a:r>
          </a:p>
          <a:p>
            <a:r>
              <a:rPr lang="de-DE" dirty="0" smtClean="0"/>
              <a:t>Newsletter </a:t>
            </a:r>
            <a:r>
              <a:rPr lang="de-DE" dirty="0" smtClean="0"/>
              <a:t>sind erlaubt.</a:t>
            </a:r>
          </a:p>
          <a:p>
            <a:r>
              <a:rPr lang="de-DE" dirty="0" smtClean="0"/>
              <a:t>Die App verwendet ein sicheres Verschlüsselungsprotokoll. Sie speichert die Daten nicht auf Servern. Sie können daher auch nicht gehackt werden und das Unternehmen kann sie nicht für andere Zwecke verwenden.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de-DE" dirty="0"/>
          </a:p>
        </p:txBody>
      </p:sp>
      <p:sp>
        <p:nvSpPr>
          <p:cNvPr id="6" name="Rechteck 5"/>
          <p:cNvSpPr/>
          <p:nvPr/>
        </p:nvSpPr>
        <p:spPr>
          <a:xfrm>
            <a:off x="755576" y="188640"/>
            <a:ext cx="7200800" cy="1015663"/>
          </a:xfrm>
          <a:prstGeom prst="rect">
            <a:avLst/>
          </a:prstGeom>
          <a:solidFill>
            <a:schemeClr val="bg1">
              <a:alpha val="71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de-DE" sz="6000" b="1" cap="none" spc="0" dirty="0" smtClean="0">
                <a:ln/>
                <a:solidFill>
                  <a:schemeClr val="accent3"/>
                </a:solidFill>
                <a:effectLst/>
              </a:rPr>
              <a:t>Threema-Es geht los!</a:t>
            </a:r>
            <a:endParaRPr lang="de-DE" sz="60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56343-ED3F-41D9-9EB9-3417F7C60625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7771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 dirty="0" smtClean="0"/>
              <a:t>Das Angebot:</a:t>
            </a:r>
          </a:p>
          <a:p>
            <a:r>
              <a:rPr lang="de-DE" dirty="0" smtClean="0">
                <a:effectLst/>
              </a:rPr>
              <a:t>Die Erzdiözese unterstützt die Nutzung des datensicheren </a:t>
            </a:r>
            <a:r>
              <a:rPr lang="de-DE" dirty="0" err="1" smtClean="0">
                <a:effectLst/>
              </a:rPr>
              <a:t>Messengers</a:t>
            </a:r>
            <a:r>
              <a:rPr lang="de-DE" dirty="0" smtClean="0">
                <a:effectLst/>
              </a:rPr>
              <a:t> „</a:t>
            </a:r>
            <a:r>
              <a:rPr lang="de-DE" dirty="0" err="1" smtClean="0">
                <a:effectLst/>
              </a:rPr>
              <a:t>Threema</a:t>
            </a:r>
            <a:r>
              <a:rPr lang="de-DE" dirty="0" smtClean="0">
                <a:effectLst/>
              </a:rPr>
              <a:t> Work“. </a:t>
            </a:r>
          </a:p>
          <a:p>
            <a:r>
              <a:rPr lang="de-DE" dirty="0" smtClean="0">
                <a:effectLst/>
              </a:rPr>
              <a:t>Das Geschäftsmodell besteht nicht in der Vermarktung von Kundendaten, sondern im Verkauf der App. </a:t>
            </a:r>
          </a:p>
          <a:p>
            <a:endParaRPr lang="de-DE" dirty="0"/>
          </a:p>
        </p:txBody>
      </p:sp>
      <p:sp>
        <p:nvSpPr>
          <p:cNvPr id="5" name="Rechteck 4"/>
          <p:cNvSpPr/>
          <p:nvPr/>
        </p:nvSpPr>
        <p:spPr>
          <a:xfrm>
            <a:off x="755576" y="188640"/>
            <a:ext cx="7200800" cy="1015663"/>
          </a:xfrm>
          <a:prstGeom prst="rect">
            <a:avLst/>
          </a:prstGeom>
          <a:solidFill>
            <a:schemeClr val="bg1">
              <a:alpha val="71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de-DE" sz="6000" b="1" cap="none" spc="0" dirty="0" smtClean="0">
                <a:ln/>
                <a:solidFill>
                  <a:schemeClr val="accent3"/>
                </a:solidFill>
                <a:effectLst/>
              </a:rPr>
              <a:t>Threema-Es geht los!</a:t>
            </a:r>
            <a:endParaRPr lang="de-DE" sz="60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56343-ED3F-41D9-9EB9-3417F7C60625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0087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 smtClean="0"/>
              <a:t>Die Erzdiözese Freiburg bezahlt für alle </a:t>
            </a:r>
            <a:r>
              <a:rPr lang="de-DE" dirty="0"/>
              <a:t>Teilnehmerinnen und Teilnehmer </a:t>
            </a:r>
            <a:r>
              <a:rPr lang="de-DE" dirty="0" smtClean="0"/>
              <a:t>pastoraler Angebote,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z.B</a:t>
            </a:r>
            <a:r>
              <a:rPr lang="de-DE" dirty="0" smtClean="0"/>
              <a:t>.</a:t>
            </a:r>
            <a:r>
              <a:rPr lang="de-DE" dirty="0"/>
              <a:t> </a:t>
            </a:r>
            <a:r>
              <a:rPr lang="de-DE" dirty="0" smtClean="0"/>
              <a:t> Jugendgruppenmitglieder oder </a:t>
            </a:r>
            <a:r>
              <a:rPr lang="de-DE" dirty="0" err="1" smtClean="0"/>
              <a:t>Firmgruppen</a:t>
            </a:r>
            <a:r>
              <a:rPr lang="de-DE" dirty="0" smtClean="0"/>
              <a:t>,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„</a:t>
            </a:r>
            <a:r>
              <a:rPr lang="de-DE" dirty="0" smtClean="0"/>
              <a:t>threema </a:t>
            </a:r>
            <a:r>
              <a:rPr lang="de-DE" dirty="0" err="1" smtClean="0"/>
              <a:t>work</a:t>
            </a:r>
            <a:r>
              <a:rPr lang="de-DE" dirty="0" smtClean="0"/>
              <a:t>“ als aktiven Beitrag zum Schutz persönlicher Daten im kirchlichen Leben. </a:t>
            </a:r>
            <a:endParaRPr lang="de-DE" dirty="0"/>
          </a:p>
        </p:txBody>
      </p:sp>
      <p:sp>
        <p:nvSpPr>
          <p:cNvPr id="4" name="Rechteck 3"/>
          <p:cNvSpPr/>
          <p:nvPr/>
        </p:nvSpPr>
        <p:spPr>
          <a:xfrm>
            <a:off x="755576" y="188640"/>
            <a:ext cx="7200800" cy="1015663"/>
          </a:xfrm>
          <a:prstGeom prst="rect">
            <a:avLst/>
          </a:prstGeom>
          <a:solidFill>
            <a:schemeClr val="bg1">
              <a:alpha val="71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de-DE" sz="6000" b="1" cap="none" spc="0" dirty="0" smtClean="0">
                <a:ln/>
                <a:solidFill>
                  <a:schemeClr val="accent3"/>
                </a:solidFill>
                <a:effectLst/>
              </a:rPr>
              <a:t>Threema-Es geht los!</a:t>
            </a:r>
            <a:endParaRPr lang="de-DE" sz="60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56343-ED3F-41D9-9EB9-3417F7C60625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879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 dirty="0" smtClean="0"/>
              <a:t>Nutzungserlaubnis für unter 16-Jährige</a:t>
            </a:r>
          </a:p>
          <a:p>
            <a:pPr marL="0" indent="0">
              <a:buNone/>
            </a:pPr>
            <a:r>
              <a:rPr lang="de-DE" dirty="0" err="1" smtClean="0"/>
              <a:t>Threema</a:t>
            </a:r>
            <a:r>
              <a:rPr lang="de-DE" dirty="0" smtClean="0"/>
              <a:t> darf erst ab 16 genutzt werden. Wer jünger ist, braucht die schriftliche Einverständniserklärung der Erziehungsberechtigten.</a:t>
            </a:r>
            <a:br>
              <a:rPr lang="de-DE" dirty="0" smtClean="0"/>
            </a:br>
            <a:endParaRPr lang="de-DE" dirty="0"/>
          </a:p>
        </p:txBody>
      </p:sp>
      <p:sp>
        <p:nvSpPr>
          <p:cNvPr id="4" name="Rechteck 3"/>
          <p:cNvSpPr/>
          <p:nvPr/>
        </p:nvSpPr>
        <p:spPr>
          <a:xfrm>
            <a:off x="755576" y="188640"/>
            <a:ext cx="7200800" cy="1015663"/>
          </a:xfrm>
          <a:prstGeom prst="rect">
            <a:avLst/>
          </a:prstGeom>
          <a:solidFill>
            <a:schemeClr val="bg1">
              <a:alpha val="71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de-DE" sz="6000" b="1" cap="none" spc="0" dirty="0" smtClean="0">
                <a:ln/>
                <a:solidFill>
                  <a:schemeClr val="accent3"/>
                </a:solidFill>
                <a:effectLst/>
              </a:rPr>
              <a:t>Threema-Es geht los!</a:t>
            </a:r>
            <a:endParaRPr lang="de-DE" sz="60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56343-ED3F-41D9-9EB9-3417F7C60625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733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de-DE" dirty="0" smtClean="0"/>
              <a:t>Einverständniserklärung zur Nutzung von </a:t>
            </a:r>
            <a:r>
              <a:rPr lang="de-DE" dirty="0" err="1" smtClean="0"/>
              <a:t>Threema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Die Erzdiözese Freiburg verschenkt an Mitarbeiter/innen und Jugendliche in der kirchlichen  Arbeit kostenlose </a:t>
            </a:r>
            <a:r>
              <a:rPr lang="de-DE" dirty="0" err="1" smtClean="0"/>
              <a:t>threema</a:t>
            </a:r>
            <a:r>
              <a:rPr lang="de-DE" dirty="0" smtClean="0"/>
              <a:t>-Zugänge - als Beitrag zur Datensicherheit nach geltendem Recht.</a:t>
            </a:r>
          </a:p>
          <a:p>
            <a:pPr marL="0" indent="0">
              <a:buNone/>
            </a:pPr>
            <a:r>
              <a:rPr lang="de-DE" dirty="0" smtClean="0"/>
              <a:t>Bei unter 16-jährigen ist dazu die Erlaubnis der Erziehungsberechtigten nötig, falls der </a:t>
            </a:r>
            <a:r>
              <a:rPr lang="de-DE" dirty="0" err="1" smtClean="0"/>
              <a:t>MessengerDienst</a:t>
            </a:r>
            <a:r>
              <a:rPr lang="de-DE" dirty="0" smtClean="0"/>
              <a:t> nicht anonym genutzt wird.</a:t>
            </a:r>
          </a:p>
          <a:p>
            <a:pPr marL="0" indent="0">
              <a:buNone/>
            </a:pPr>
            <a:r>
              <a:rPr lang="de-DE" dirty="0" smtClean="0"/>
              <a:t>Nähere Auskunft zur Altersbeschränkung bei </a:t>
            </a:r>
            <a:r>
              <a:rPr lang="de-DE" dirty="0" err="1" smtClean="0"/>
              <a:t>threema</a:t>
            </a:r>
            <a:r>
              <a:rPr lang="de-DE" dirty="0" smtClean="0"/>
              <a:t> finden Sie im Internet unter: www.ebfr.de/threemAlter</a:t>
            </a:r>
          </a:p>
        </p:txBody>
      </p:sp>
      <p:sp>
        <p:nvSpPr>
          <p:cNvPr id="4" name="Rechteck 3"/>
          <p:cNvSpPr/>
          <p:nvPr/>
        </p:nvSpPr>
        <p:spPr>
          <a:xfrm>
            <a:off x="755576" y="188640"/>
            <a:ext cx="7200800" cy="1015663"/>
          </a:xfrm>
          <a:prstGeom prst="rect">
            <a:avLst/>
          </a:prstGeom>
          <a:solidFill>
            <a:schemeClr val="bg1">
              <a:alpha val="71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de-DE" sz="6000" b="1" cap="none" spc="0" dirty="0" smtClean="0">
                <a:ln/>
                <a:solidFill>
                  <a:schemeClr val="accent3"/>
                </a:solidFill>
                <a:effectLst/>
              </a:rPr>
              <a:t>Threema-Es geht los!</a:t>
            </a:r>
            <a:endParaRPr lang="de-DE" sz="60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56343-ED3F-41D9-9EB9-3417F7C60625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733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55576" y="1772816"/>
            <a:ext cx="7211144" cy="35612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b="1" dirty="0"/>
              <a:t>Eine </a:t>
            </a:r>
            <a:r>
              <a:rPr lang="de-DE" b="1" dirty="0" err="1"/>
              <a:t>Firmbegleiterin</a:t>
            </a:r>
            <a:r>
              <a:rPr lang="de-DE" b="1" dirty="0"/>
              <a:t> </a:t>
            </a:r>
            <a:r>
              <a:rPr lang="de-DE" b="1" dirty="0" smtClean="0"/>
              <a:t>/ Ein </a:t>
            </a:r>
            <a:r>
              <a:rPr lang="de-DE" b="1" dirty="0" err="1"/>
              <a:t>Firmbegleiter</a:t>
            </a:r>
            <a:r>
              <a:rPr lang="de-DE" b="1" dirty="0"/>
              <a:t> wird </a:t>
            </a:r>
            <a:r>
              <a:rPr lang="de-DE" b="1" dirty="0" smtClean="0"/>
              <a:t>Koordinator/in. </a:t>
            </a:r>
          </a:p>
          <a:p>
            <a:pPr marL="0" indent="0">
              <a:buNone/>
            </a:pPr>
            <a:r>
              <a:rPr lang="de-DE" b="1" dirty="0" smtClean="0"/>
              <a:t>Sie </a:t>
            </a:r>
            <a:r>
              <a:rPr lang="de-DE" b="1" dirty="0" smtClean="0"/>
              <a:t>/ Er gründet auf threema eine </a:t>
            </a:r>
            <a:r>
              <a:rPr lang="de-DE" b="1" dirty="0" smtClean="0"/>
              <a:t>Gruppe, nimmt </a:t>
            </a:r>
            <a:r>
              <a:rPr lang="de-DE" b="1" dirty="0"/>
              <a:t>Kontakt </a:t>
            </a:r>
            <a:r>
              <a:rPr lang="de-DE" b="1" dirty="0" smtClean="0"/>
              <a:t>zum </a:t>
            </a:r>
            <a:r>
              <a:rPr lang="de-DE" b="1" dirty="0" err="1" smtClean="0"/>
              <a:t>threaamAngel</a:t>
            </a:r>
            <a:r>
              <a:rPr lang="de-DE" b="1" dirty="0" smtClean="0"/>
              <a:t> auf [Name/Kontaktdaten] und verteilt die Zugangsdaten.</a:t>
            </a:r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endParaRPr lang="de-DE" b="1" dirty="0"/>
          </a:p>
        </p:txBody>
      </p:sp>
      <p:sp>
        <p:nvSpPr>
          <p:cNvPr id="4" name="Rechteck 3"/>
          <p:cNvSpPr/>
          <p:nvPr/>
        </p:nvSpPr>
        <p:spPr>
          <a:xfrm>
            <a:off x="755576" y="188640"/>
            <a:ext cx="7200800" cy="1015663"/>
          </a:xfrm>
          <a:prstGeom prst="rect">
            <a:avLst/>
          </a:prstGeom>
          <a:solidFill>
            <a:schemeClr val="bg1">
              <a:alpha val="71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de-DE" sz="6000" b="1" cap="none" spc="0" dirty="0" smtClean="0">
                <a:ln/>
                <a:solidFill>
                  <a:schemeClr val="accent3"/>
                </a:solidFill>
                <a:effectLst/>
              </a:rPr>
              <a:t>Threema-Es geht los!</a:t>
            </a:r>
            <a:endParaRPr lang="de-DE" sz="60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56343-ED3F-41D9-9EB9-3417F7C60625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492319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379</Words>
  <Application>Microsoft Office PowerPoint</Application>
  <PresentationFormat>Bildschirmpräsentation (4:3)</PresentationFormat>
  <Paragraphs>50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4" baseType="lpstr">
      <vt:lpstr>Arial</vt:lpstr>
      <vt:lpstr>Calibri</vt:lpstr>
      <vt:lpstr>Larissa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Goofy-Spin</dc:creator>
  <cp:lastModifiedBy>Wichmann Martin</cp:lastModifiedBy>
  <cp:revision>21</cp:revision>
  <dcterms:created xsi:type="dcterms:W3CDTF">2020-01-10T18:50:10Z</dcterms:created>
  <dcterms:modified xsi:type="dcterms:W3CDTF">2020-03-26T09:06:59Z</dcterms:modified>
</cp:coreProperties>
</file>